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78" r:id="rId3"/>
    <p:sldId id="375" r:id="rId4"/>
    <p:sldId id="366" r:id="rId5"/>
    <p:sldId id="367" r:id="rId6"/>
    <p:sldId id="368" r:id="rId7"/>
    <p:sldId id="370" r:id="rId8"/>
    <p:sldId id="371" r:id="rId9"/>
    <p:sldId id="372" r:id="rId10"/>
    <p:sldId id="373" r:id="rId11"/>
    <p:sldId id="376" r:id="rId12"/>
    <p:sldId id="377" r:id="rId13"/>
    <p:sldId id="374" r:id="rId14"/>
    <p:sldId id="3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EEFF"/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>
                <a:solidFill>
                  <a:schemeClr val="accent1"/>
                </a:solidFill>
              </a:rPr>
              <a:t>Combat air </a:t>
            </a:r>
            <a:r>
              <a:rPr lang="nl-BE" dirty="0" err="1">
                <a:solidFill>
                  <a:schemeClr val="accent1"/>
                </a:solidFill>
              </a:rPr>
              <a:t>patrol</a:t>
            </a:r>
            <a:r>
              <a:rPr lang="nl-BE" dirty="0">
                <a:solidFill>
                  <a:schemeClr val="accent1"/>
                </a:solidFill>
              </a:rPr>
              <a:t> (CAP)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, </a:t>
            </a:r>
            <a:r>
              <a:rPr lang="nl-BE" dirty="0" err="1"/>
              <a:t>beyond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5794222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3826700">
            <a:off x="9266151" y="5218532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ekstvak 28"/>
          <p:cNvSpPr txBox="1"/>
          <p:nvPr/>
        </p:nvSpPr>
        <p:spPr>
          <a:xfrm flipH="1">
            <a:off x="605937" y="3068996"/>
            <a:ext cx="2070023" cy="720007"/>
          </a:xfrm>
          <a:prstGeom prst="borderCallout1">
            <a:avLst>
              <a:gd name="adj1" fmla="val 18750"/>
              <a:gd name="adj2" fmla="val -8333"/>
              <a:gd name="adj3" fmla="val 296594"/>
              <a:gd name="adj4" fmla="val -137528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automatically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any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airborne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cxnSp>
        <p:nvCxnSpPr>
          <p:cNvPr id="30" name="Rechte verbindingslijn 29"/>
          <p:cNvCxnSpPr>
            <a:cxnSpLocks/>
            <a:stCxn id="9" idx="0"/>
            <a:endCxn id="27" idx="0"/>
          </p:cNvCxnSpPr>
          <p:nvPr/>
        </p:nvCxnSpPr>
        <p:spPr>
          <a:xfrm>
            <a:off x="6094228" y="5439918"/>
            <a:ext cx="3173141" cy="22996"/>
          </a:xfrm>
          <a:prstGeom prst="line">
            <a:avLst/>
          </a:prstGeom>
          <a:ln w="28575"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4952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al 10"/>
          <p:cNvSpPr/>
          <p:nvPr/>
        </p:nvSpPr>
        <p:spPr>
          <a:xfrm>
            <a:off x="3215968" y="2798993"/>
            <a:ext cx="5220058" cy="522005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Option 1: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a range.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5794222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3826700">
            <a:off x="9356152" y="5249134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ekstvak 28"/>
          <p:cNvSpPr txBox="1"/>
          <p:nvPr/>
        </p:nvSpPr>
        <p:spPr>
          <a:xfrm flipH="1">
            <a:off x="605937" y="3068996"/>
            <a:ext cx="2070023" cy="720007"/>
          </a:xfrm>
          <a:prstGeom prst="borderCallout1">
            <a:avLst>
              <a:gd name="adj1" fmla="val 18750"/>
              <a:gd name="adj2" fmla="val -8333"/>
              <a:gd name="adj3" fmla="val 296594"/>
              <a:gd name="adj4" fmla="val -137528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if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r>
              <a:rPr lang="nl-BE" b="0" dirty="0" err="1">
                <a:solidFill>
                  <a:schemeClr val="tx1"/>
                </a:solidFill>
              </a:rPr>
              <a:t>defined</a:t>
            </a:r>
            <a:r>
              <a:rPr lang="nl-BE" b="0" dirty="0">
                <a:solidFill>
                  <a:schemeClr val="tx1"/>
                </a:solidFill>
              </a:rPr>
              <a:t> range.</a:t>
            </a:r>
          </a:p>
        </p:txBody>
      </p:sp>
      <p:cxnSp>
        <p:nvCxnSpPr>
          <p:cNvPr id="30" name="Rechte verbindingslijn 29"/>
          <p:cNvCxnSpPr>
            <a:cxnSpLocks/>
            <a:stCxn id="9" idx="0"/>
            <a:endCxn id="27" idx="0"/>
          </p:cNvCxnSpPr>
          <p:nvPr/>
        </p:nvCxnSpPr>
        <p:spPr>
          <a:xfrm>
            <a:off x="6094228" y="5439918"/>
            <a:ext cx="3263142" cy="53598"/>
          </a:xfrm>
          <a:prstGeom prst="line">
            <a:avLst/>
          </a:prstGeom>
          <a:ln w="28575"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kstvak 30"/>
          <p:cNvSpPr txBox="1"/>
          <p:nvPr/>
        </p:nvSpPr>
        <p:spPr>
          <a:xfrm>
            <a:off x="8076022" y="4599013"/>
            <a:ext cx="1260014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 err="1">
                <a:solidFill>
                  <a:schemeClr val="accent1"/>
                </a:solidFill>
              </a:rPr>
              <a:t>Engage</a:t>
            </a:r>
            <a:r>
              <a:rPr lang="nl-BE" sz="1100" b="1" dirty="0">
                <a:solidFill>
                  <a:schemeClr val="accent1"/>
                </a:solidFill>
              </a:rPr>
              <a:t> Range</a:t>
            </a:r>
            <a:endParaRPr lang="en-US" sz="11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454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/>
          <p:cNvSpPr/>
          <p:nvPr/>
        </p:nvSpPr>
        <p:spPr>
          <a:xfrm>
            <a:off x="7356014" y="1808983"/>
            <a:ext cx="1890021" cy="50490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Option 2: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a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5794222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3826700">
            <a:off x="8456142" y="5249134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ekstvak 28"/>
          <p:cNvSpPr txBox="1"/>
          <p:nvPr/>
        </p:nvSpPr>
        <p:spPr>
          <a:xfrm flipH="1">
            <a:off x="605937" y="3068996"/>
            <a:ext cx="2070023" cy="720007"/>
          </a:xfrm>
          <a:prstGeom prst="borderCallout1">
            <a:avLst>
              <a:gd name="adj1" fmla="val 18750"/>
              <a:gd name="adj2" fmla="val -8333"/>
              <a:gd name="adj3" fmla="val 296594"/>
              <a:gd name="adj4" fmla="val -137528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if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r>
              <a:rPr lang="nl-BE" b="0" dirty="0" err="1">
                <a:solidFill>
                  <a:schemeClr val="tx1"/>
                </a:solidFill>
              </a:rPr>
              <a:t>defined</a:t>
            </a:r>
            <a:r>
              <a:rPr lang="nl-BE" b="0" dirty="0">
                <a:solidFill>
                  <a:schemeClr val="tx1"/>
                </a:solidFill>
              </a:rPr>
              <a:t> range.</a:t>
            </a:r>
          </a:p>
        </p:txBody>
      </p:sp>
      <p:cxnSp>
        <p:nvCxnSpPr>
          <p:cNvPr id="30" name="Rechte verbindingslijn 29"/>
          <p:cNvCxnSpPr>
            <a:cxnSpLocks/>
            <a:stCxn id="9" idx="0"/>
            <a:endCxn id="27" idx="0"/>
          </p:cNvCxnSpPr>
          <p:nvPr/>
        </p:nvCxnSpPr>
        <p:spPr>
          <a:xfrm>
            <a:off x="6094228" y="5439918"/>
            <a:ext cx="2363132" cy="53598"/>
          </a:xfrm>
          <a:prstGeom prst="line">
            <a:avLst/>
          </a:prstGeom>
          <a:ln w="28575"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kstvak 30"/>
          <p:cNvSpPr txBox="1"/>
          <p:nvPr/>
        </p:nvSpPr>
        <p:spPr>
          <a:xfrm>
            <a:off x="8976032" y="4869016"/>
            <a:ext cx="990010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 err="1">
                <a:solidFill>
                  <a:schemeClr val="accent1"/>
                </a:solidFill>
              </a:rPr>
              <a:t>Engage</a:t>
            </a:r>
            <a:r>
              <a:rPr lang="nl-BE" sz="1100" b="1" dirty="0">
                <a:solidFill>
                  <a:schemeClr val="accent1"/>
                </a:solidFill>
              </a:rPr>
              <a:t> Zone</a:t>
            </a:r>
            <a:endParaRPr lang="en-US" sz="11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970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RTB </a:t>
            </a:r>
            <a:r>
              <a:rPr lang="nl-BE" dirty="0" err="1"/>
              <a:t>after</a:t>
            </a:r>
            <a:r>
              <a:rPr lang="nl-BE" dirty="0"/>
              <a:t> empty </a:t>
            </a:r>
            <a:r>
              <a:rPr lang="nl-BE" dirty="0" err="1"/>
              <a:t>fuel</a:t>
            </a:r>
            <a:r>
              <a:rPr lang="nl-BE" dirty="0"/>
              <a:t> or </a:t>
            </a:r>
            <a:r>
              <a:rPr lang="nl-BE" dirty="0" err="1"/>
              <a:t>damage</a:t>
            </a:r>
            <a:r>
              <a:rPr lang="nl-BE" dirty="0"/>
              <a:t> or </a:t>
            </a:r>
            <a:r>
              <a:rPr lang="nl-BE" dirty="0" err="1"/>
              <a:t>commanded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rtb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755974" y="5859027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  <a:endCxn id="4" idx="6"/>
          </p:cNvCxnSpPr>
          <p:nvPr/>
        </p:nvCxnSpPr>
        <p:spPr>
          <a:xfrm flipH="1">
            <a:off x="2225956" y="5441715"/>
            <a:ext cx="2245558" cy="32731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3935975" y="522062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4385981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24020"/>
              <a:gd name="adj4" fmla="val -132221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out of </a:t>
            </a:r>
            <a:r>
              <a:rPr lang="nl-BE" b="0" dirty="0" err="1">
                <a:solidFill>
                  <a:schemeClr val="tx1"/>
                </a:solidFill>
              </a:rPr>
              <a:t>fuel</a:t>
            </a:r>
            <a:r>
              <a:rPr lang="nl-BE" b="0" dirty="0">
                <a:solidFill>
                  <a:schemeClr val="tx1"/>
                </a:solidFill>
              </a:rPr>
              <a:t>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back home.</a:t>
            </a:r>
          </a:p>
        </p:txBody>
      </p:sp>
    </p:spTree>
    <p:extLst>
      <p:ext uri="{BB962C8B-B14F-4D97-AF65-F5344CB8AC3E}">
        <p14:creationId xmlns:p14="http://schemas.microsoft.com/office/powerpoint/2010/main" val="3190781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 err="1">
                <a:solidFill>
                  <a:schemeClr val="accent1"/>
                </a:solidFill>
              </a:rPr>
              <a:t>patrolling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PAT-001 – PATROLLING in ZONES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AI_CAP_ZONE </a:t>
            </a:r>
            <a:r>
              <a:rPr lang="nl-BE" dirty="0" err="1"/>
              <a:t>finite</a:t>
            </a:r>
            <a:r>
              <a:rPr lang="nl-BE" dirty="0"/>
              <a:t> state machine</a:t>
            </a:r>
          </a:p>
        </p:txBody>
      </p:sp>
      <p:sp>
        <p:nvSpPr>
          <p:cNvPr id="5" name="Rechthoek 4"/>
          <p:cNvSpPr/>
          <p:nvPr/>
        </p:nvSpPr>
        <p:spPr>
          <a:xfrm>
            <a:off x="1325947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None</a:t>
            </a:r>
          </a:p>
        </p:txBody>
      </p:sp>
      <p:sp>
        <p:nvSpPr>
          <p:cNvPr id="8" name="Afgeronde rechthoek 11"/>
          <p:cNvSpPr/>
          <p:nvPr/>
        </p:nvSpPr>
        <p:spPr>
          <a:xfrm>
            <a:off x="2765963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9" name="Rechte verbindingslijn met pijl 8"/>
          <p:cNvCxnSpPr>
            <a:cxnSpLocks/>
            <a:stCxn id="5" idx="3"/>
            <a:endCxn id="8" idx="1"/>
          </p:cNvCxnSpPr>
          <p:nvPr/>
        </p:nvCxnSpPr>
        <p:spPr>
          <a:xfrm>
            <a:off x="2225957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4205979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Patrolling</a:t>
            </a:r>
            <a:endParaRPr lang="nl-BE" sz="1100" dirty="0"/>
          </a:p>
        </p:txBody>
      </p:sp>
      <p:cxnSp>
        <p:nvCxnSpPr>
          <p:cNvPr id="13" name="Rechte verbindingslijn met pijl 12"/>
          <p:cNvCxnSpPr>
            <a:cxnSpLocks/>
            <a:stCxn id="8" idx="3"/>
          </p:cNvCxnSpPr>
          <p:nvPr/>
        </p:nvCxnSpPr>
        <p:spPr>
          <a:xfrm>
            <a:off x="3665973" y="2708992"/>
            <a:ext cx="54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/>
          <p:cNvCxnSpPr>
            <a:cxnSpLocks/>
            <a:stCxn id="38" idx="0"/>
            <a:endCxn id="12" idx="0"/>
          </p:cNvCxnSpPr>
          <p:nvPr/>
        </p:nvCxnSpPr>
        <p:spPr>
          <a:xfrm rot="16200000" flipV="1">
            <a:off x="5375992" y="180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kstvak 31"/>
          <p:cNvSpPr txBox="1"/>
          <p:nvPr/>
        </p:nvSpPr>
        <p:spPr>
          <a:xfrm flipH="1">
            <a:off x="2495960" y="1628980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49018"/>
              <a:gd name="adj4" fmla="val -7768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38" name="Afgeronde rechthoek 11"/>
          <p:cNvSpPr/>
          <p:nvPr/>
        </p:nvSpPr>
        <p:spPr>
          <a:xfrm>
            <a:off x="5645995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39" name="Rechte verbindingslijn met pijl 38"/>
          <p:cNvCxnSpPr>
            <a:cxnSpLocks/>
            <a:stCxn id="12" idx="3"/>
            <a:endCxn id="38" idx="1"/>
          </p:cNvCxnSpPr>
          <p:nvPr/>
        </p:nvCxnSpPr>
        <p:spPr>
          <a:xfrm>
            <a:off x="5105989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1"/>
          <p:cNvSpPr/>
          <p:nvPr/>
        </p:nvSpPr>
        <p:spPr>
          <a:xfrm>
            <a:off x="1325948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58" name="Afgeronde rechthoek 11"/>
          <p:cNvSpPr/>
          <p:nvPr/>
        </p:nvSpPr>
        <p:spPr>
          <a:xfrm>
            <a:off x="5645995" y="3248997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cxnSp>
        <p:nvCxnSpPr>
          <p:cNvPr id="60" name="Verbindingslijn: gebogen 59"/>
          <p:cNvCxnSpPr>
            <a:cxnSpLocks/>
            <a:stCxn id="12" idx="2"/>
            <a:endCxn id="58" idx="1"/>
          </p:cNvCxnSpPr>
          <p:nvPr/>
        </p:nvCxnSpPr>
        <p:spPr>
          <a:xfrm rot="16200000" flipH="1">
            <a:off x="4880986" y="2663991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Verbindingslijn: gebogen 63"/>
          <p:cNvCxnSpPr>
            <a:cxnSpLocks/>
            <a:stCxn id="68" idx="0"/>
            <a:endCxn id="38" idx="3"/>
          </p:cNvCxnSpPr>
          <p:nvPr/>
        </p:nvCxnSpPr>
        <p:spPr>
          <a:xfrm rot="16200000" flipV="1">
            <a:off x="6726009" y="2528989"/>
            <a:ext cx="540005" cy="90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hthoek 67"/>
          <p:cNvSpPr/>
          <p:nvPr/>
        </p:nvSpPr>
        <p:spPr>
          <a:xfrm>
            <a:off x="6996011" y="3248997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Engaging</a:t>
            </a:r>
            <a:endParaRPr lang="nl-BE" sz="1100" dirty="0"/>
          </a:p>
        </p:txBody>
      </p:sp>
      <p:cxnSp>
        <p:nvCxnSpPr>
          <p:cNvPr id="70" name="Rechte verbindingslijn met pijl 69"/>
          <p:cNvCxnSpPr>
            <a:cxnSpLocks/>
            <a:stCxn id="58" idx="3"/>
            <a:endCxn id="68" idx="1"/>
          </p:cNvCxnSpPr>
          <p:nvPr/>
        </p:nvCxnSpPr>
        <p:spPr>
          <a:xfrm>
            <a:off x="6546005" y="3429000"/>
            <a:ext cx="45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fgeronde rechthoek 11"/>
          <p:cNvSpPr/>
          <p:nvPr/>
        </p:nvSpPr>
        <p:spPr>
          <a:xfrm>
            <a:off x="1325948" y="5409022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Status</a:t>
            </a:r>
          </a:p>
        </p:txBody>
      </p:sp>
      <p:sp>
        <p:nvSpPr>
          <p:cNvPr id="84" name="Afgeronde rechthoek 11"/>
          <p:cNvSpPr/>
          <p:nvPr/>
        </p:nvSpPr>
        <p:spPr>
          <a:xfrm>
            <a:off x="8436027" y="396900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Accomplish</a:t>
            </a:r>
            <a:endParaRPr lang="nl-BE" sz="1100" dirty="0"/>
          </a:p>
        </p:txBody>
      </p:sp>
      <p:sp>
        <p:nvSpPr>
          <p:cNvPr id="93" name="Afgeronde rechthoek 11"/>
          <p:cNvSpPr/>
          <p:nvPr/>
        </p:nvSpPr>
        <p:spPr>
          <a:xfrm>
            <a:off x="5645995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94" name="Afgeronde rechthoek 11"/>
          <p:cNvSpPr/>
          <p:nvPr/>
        </p:nvSpPr>
        <p:spPr>
          <a:xfrm>
            <a:off x="6996011" y="4689013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Abort</a:t>
            </a:r>
            <a:endParaRPr lang="nl-BE" sz="1100" dirty="0"/>
          </a:p>
        </p:txBody>
      </p:sp>
      <p:cxnSp>
        <p:nvCxnSpPr>
          <p:cNvPr id="96" name="Verbindingslijn: gebogen 95"/>
          <p:cNvCxnSpPr>
            <a:cxnSpLocks/>
            <a:stCxn id="68" idx="2"/>
            <a:endCxn id="84" idx="1"/>
          </p:cNvCxnSpPr>
          <p:nvPr/>
        </p:nvCxnSpPr>
        <p:spPr>
          <a:xfrm rot="16200000" flipH="1">
            <a:off x="7671018" y="3383999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Verbindingslijn: gebogen 100"/>
          <p:cNvCxnSpPr>
            <a:cxnSpLocks/>
            <a:stCxn id="94" idx="2"/>
            <a:endCxn id="12" idx="1"/>
          </p:cNvCxnSpPr>
          <p:nvPr/>
        </p:nvCxnSpPr>
        <p:spPr>
          <a:xfrm rot="5400000" flipH="1">
            <a:off x="4655985" y="2258987"/>
            <a:ext cx="2340026" cy="3240037"/>
          </a:xfrm>
          <a:prstGeom prst="bentConnector4">
            <a:avLst>
              <a:gd name="adj1" fmla="val -9769"/>
              <a:gd name="adj2" fmla="val 107055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Afgeronde rechthoek 11"/>
          <p:cNvSpPr/>
          <p:nvPr/>
        </p:nvSpPr>
        <p:spPr>
          <a:xfrm>
            <a:off x="1325948" y="468901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Destroy</a:t>
            </a:r>
            <a:endParaRPr lang="nl-BE" sz="1100" dirty="0"/>
          </a:p>
        </p:txBody>
      </p:sp>
      <p:sp>
        <p:nvSpPr>
          <p:cNvPr id="105" name="Rechthoek 104"/>
          <p:cNvSpPr/>
          <p:nvPr/>
        </p:nvSpPr>
        <p:spPr>
          <a:xfrm>
            <a:off x="515939" y="3969005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cxnSp>
        <p:nvCxnSpPr>
          <p:cNvPr id="107" name="Verbindingslijn: gebogen 106"/>
          <p:cNvCxnSpPr>
            <a:cxnSpLocks/>
            <a:stCxn id="105" idx="2"/>
            <a:endCxn id="46" idx="1"/>
          </p:cNvCxnSpPr>
          <p:nvPr/>
        </p:nvCxnSpPr>
        <p:spPr>
          <a:xfrm rot="16200000" flipH="1">
            <a:off x="155935" y="5139019"/>
            <a:ext cx="1980023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Verbindingslijn: gebogen 108"/>
          <p:cNvCxnSpPr>
            <a:cxnSpLocks/>
            <a:stCxn id="105" idx="2"/>
            <a:endCxn id="104" idx="1"/>
          </p:cNvCxnSpPr>
          <p:nvPr/>
        </p:nvCxnSpPr>
        <p:spPr>
          <a:xfrm rot="16200000" flipH="1">
            <a:off x="875943" y="4419011"/>
            <a:ext cx="540007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Verbindingslijn: gebogen 110"/>
          <p:cNvCxnSpPr>
            <a:cxnSpLocks/>
            <a:stCxn id="105" idx="2"/>
            <a:endCxn id="71" idx="1"/>
          </p:cNvCxnSpPr>
          <p:nvPr/>
        </p:nvCxnSpPr>
        <p:spPr>
          <a:xfrm rot="16200000" flipH="1">
            <a:off x="515939" y="4779015"/>
            <a:ext cx="1260015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Verbindingslijn: gebogen 114"/>
          <p:cNvCxnSpPr>
            <a:cxnSpLocks/>
            <a:stCxn id="104" idx="3"/>
            <a:endCxn id="105" idx="1"/>
          </p:cNvCxnSpPr>
          <p:nvPr/>
        </p:nvCxnSpPr>
        <p:spPr>
          <a:xfrm flipH="1" flipV="1">
            <a:off x="515939" y="4149008"/>
            <a:ext cx="1710019" cy="720009"/>
          </a:xfrm>
          <a:prstGeom prst="bentConnector5">
            <a:avLst>
              <a:gd name="adj1" fmla="val -13368"/>
              <a:gd name="adj2" fmla="val 50000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met pijl 120"/>
          <p:cNvCxnSpPr>
            <a:cxnSpLocks/>
            <a:stCxn id="68" idx="2"/>
            <a:endCxn id="94" idx="0"/>
          </p:cNvCxnSpPr>
          <p:nvPr/>
        </p:nvCxnSpPr>
        <p:spPr>
          <a:xfrm>
            <a:off x="7446016" y="3609002"/>
            <a:ext cx="0" cy="108001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 121"/>
          <p:cNvSpPr/>
          <p:nvPr/>
        </p:nvSpPr>
        <p:spPr>
          <a:xfrm>
            <a:off x="8166023" y="6219030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sp>
        <p:nvSpPr>
          <p:cNvPr id="123" name="Rechthoek 122"/>
          <p:cNvSpPr/>
          <p:nvPr/>
        </p:nvSpPr>
        <p:spPr>
          <a:xfrm>
            <a:off x="7086011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cxnSp>
        <p:nvCxnSpPr>
          <p:cNvPr id="127" name="Verbindingslijn: gebogen 126"/>
          <p:cNvCxnSpPr>
            <a:cxnSpLocks/>
            <a:stCxn id="84" idx="3"/>
            <a:endCxn id="12" idx="1"/>
          </p:cNvCxnSpPr>
          <p:nvPr/>
        </p:nvCxnSpPr>
        <p:spPr>
          <a:xfrm flipH="1" flipV="1">
            <a:off x="4205979" y="2708992"/>
            <a:ext cx="5130058" cy="1440016"/>
          </a:xfrm>
          <a:prstGeom prst="bentConnector5">
            <a:avLst>
              <a:gd name="adj1" fmla="val -4456"/>
              <a:gd name="adj2" fmla="val -78746"/>
              <a:gd name="adj3" fmla="val 104456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Rechte verbindingslijn met pijl 132"/>
          <p:cNvCxnSpPr>
            <a:cxnSpLocks/>
            <a:stCxn id="93" idx="3"/>
            <a:endCxn id="123" idx="1"/>
          </p:cNvCxnSpPr>
          <p:nvPr/>
        </p:nvCxnSpPr>
        <p:spPr>
          <a:xfrm>
            <a:off x="6546005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cxnSpLocks/>
            <a:stCxn id="123" idx="3"/>
            <a:endCxn id="122" idx="1"/>
          </p:cNvCxnSpPr>
          <p:nvPr/>
        </p:nvCxnSpPr>
        <p:spPr>
          <a:xfrm flipV="1">
            <a:off x="7986021" y="630903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Verbindingslijn: gebogen 250"/>
          <p:cNvCxnSpPr>
            <a:stCxn id="68" idx="2"/>
            <a:endCxn id="93" idx="0"/>
          </p:cNvCxnSpPr>
          <p:nvPr/>
        </p:nvCxnSpPr>
        <p:spPr>
          <a:xfrm rot="5400000">
            <a:off x="5510994" y="4194008"/>
            <a:ext cx="2520028" cy="1350016"/>
          </a:xfrm>
          <a:prstGeom prst="bentConnector3">
            <a:avLst>
              <a:gd name="adj1" fmla="val 35352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Verbindingslijn: gebogen 252"/>
          <p:cNvCxnSpPr>
            <a:stCxn id="12" idx="2"/>
            <a:endCxn id="93" idx="0"/>
          </p:cNvCxnSpPr>
          <p:nvPr/>
        </p:nvCxnSpPr>
        <p:spPr>
          <a:xfrm rot="16200000" flipH="1">
            <a:off x="3755974" y="3789004"/>
            <a:ext cx="3240036" cy="1440016"/>
          </a:xfrm>
          <a:prstGeom prst="bentConnector3">
            <a:avLst>
              <a:gd name="adj1" fmla="val 5000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hthoek 41"/>
          <p:cNvSpPr/>
          <p:nvPr/>
        </p:nvSpPr>
        <p:spPr>
          <a:xfrm>
            <a:off x="2765963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sp>
        <p:nvSpPr>
          <p:cNvPr id="43" name="Afgeronde rechthoek 11"/>
          <p:cNvSpPr/>
          <p:nvPr/>
        </p:nvSpPr>
        <p:spPr>
          <a:xfrm>
            <a:off x="4205979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cxnSp>
        <p:nvCxnSpPr>
          <p:cNvPr id="44" name="Rechte verbindingslijn met pijl 43"/>
          <p:cNvCxnSpPr>
            <a:cxnSpLocks/>
            <a:stCxn id="42" idx="3"/>
            <a:endCxn id="43" idx="1"/>
          </p:cNvCxnSpPr>
          <p:nvPr/>
        </p:nvCxnSpPr>
        <p:spPr>
          <a:xfrm>
            <a:off x="3665973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Verbindingslijn: gebogen 13"/>
          <p:cNvCxnSpPr>
            <a:cxnSpLocks/>
            <a:stCxn id="43" idx="3"/>
            <a:endCxn id="105" idx="1"/>
          </p:cNvCxnSpPr>
          <p:nvPr/>
        </p:nvCxnSpPr>
        <p:spPr>
          <a:xfrm flipH="1" flipV="1">
            <a:off x="515939" y="4149008"/>
            <a:ext cx="4590050" cy="2160025"/>
          </a:xfrm>
          <a:prstGeom prst="bentConnector5">
            <a:avLst>
              <a:gd name="adj1" fmla="val -4980"/>
              <a:gd name="adj2" fmla="val 17377"/>
              <a:gd name="adj3" fmla="val 10498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Verbindingslijn: gebogen 55"/>
          <p:cNvCxnSpPr>
            <a:cxnSpLocks/>
            <a:stCxn id="71" idx="3"/>
            <a:endCxn id="105" idx="1"/>
          </p:cNvCxnSpPr>
          <p:nvPr/>
        </p:nvCxnSpPr>
        <p:spPr>
          <a:xfrm flipH="1" flipV="1">
            <a:off x="515939" y="4149008"/>
            <a:ext cx="1710019" cy="1440017"/>
          </a:xfrm>
          <a:prstGeom prst="bentConnector5">
            <a:avLst>
              <a:gd name="adj1" fmla="val -13368"/>
              <a:gd name="adj2" fmla="val 24367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kstvak 61"/>
          <p:cNvSpPr txBox="1"/>
          <p:nvPr/>
        </p:nvSpPr>
        <p:spPr>
          <a:xfrm>
            <a:off x="8706029" y="2348988"/>
            <a:ext cx="1440016" cy="450005"/>
          </a:xfrm>
          <a:prstGeom prst="borderCallout1">
            <a:avLst>
              <a:gd name="adj1" fmla="val 18750"/>
              <a:gd name="adj2" fmla="val -8333"/>
              <a:gd name="adj3" fmla="val 201215"/>
              <a:gd name="adj4" fmla="val -7535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63" name="Rechthoek 62"/>
          <p:cNvSpPr/>
          <p:nvPr/>
        </p:nvSpPr>
        <p:spPr>
          <a:xfrm>
            <a:off x="965941" y="2618991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cxnSp>
        <p:nvCxnSpPr>
          <p:cNvPr id="65" name="Rechte verbindingslijn met pijl 64"/>
          <p:cNvCxnSpPr>
            <a:cxnSpLocks/>
            <a:stCxn id="63" idx="3"/>
          </p:cNvCxnSpPr>
          <p:nvPr/>
        </p:nvCxnSpPr>
        <p:spPr>
          <a:xfrm flipV="1">
            <a:off x="1145944" y="270899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312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lets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ai </a:t>
            </a:r>
            <a:r>
              <a:rPr lang="nl-BE" dirty="0" err="1"/>
              <a:t>patrol</a:t>
            </a:r>
            <a:r>
              <a:rPr lang="nl-BE" dirty="0"/>
              <a:t> a </a:t>
            </a:r>
            <a:r>
              <a:rPr lang="nl-BE" dirty="0" err="1"/>
              <a:t>patrol</a:t>
            </a:r>
            <a:r>
              <a:rPr lang="nl-BE" dirty="0"/>
              <a:t> zone, </a:t>
            </a:r>
            <a:r>
              <a:rPr lang="nl-BE" dirty="0" err="1"/>
              <a:t>while</a:t>
            </a:r>
            <a:r>
              <a:rPr lang="nl-BE" dirty="0"/>
              <a:t> </a:t>
            </a:r>
            <a:r>
              <a:rPr lang="nl-BE" dirty="0" err="1"/>
              <a:t>detecting</a:t>
            </a:r>
            <a:r>
              <a:rPr lang="nl-BE" dirty="0"/>
              <a:t> targets.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Tekstvak 30"/>
          <p:cNvSpPr txBox="1"/>
          <p:nvPr/>
        </p:nvSpPr>
        <p:spPr>
          <a:xfrm flipH="1">
            <a:off x="1145943" y="2528990"/>
            <a:ext cx="1980023" cy="1080011"/>
          </a:xfrm>
          <a:prstGeom prst="borderCallout1">
            <a:avLst>
              <a:gd name="adj1" fmla="val 18750"/>
              <a:gd name="adj2" fmla="val -8333"/>
              <a:gd name="adj3" fmla="val 97986"/>
              <a:gd name="adj4" fmla="val -74688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an</a:t>
            </a:r>
            <a:r>
              <a:rPr lang="nl-BE" b="0" dirty="0">
                <a:solidFill>
                  <a:schemeClr val="tx1"/>
                </a:solidFill>
              </a:rPr>
              <a:t> AI in a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Zone,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while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detecting</a:t>
            </a:r>
            <a:r>
              <a:rPr lang="nl-BE" b="0" dirty="0">
                <a:solidFill>
                  <a:schemeClr val="tx1"/>
                </a:solidFill>
              </a:rPr>
              <a:t> targets,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which</a:t>
            </a:r>
            <a:r>
              <a:rPr lang="nl-BE" b="0" dirty="0">
                <a:solidFill>
                  <a:schemeClr val="tx1"/>
                </a:solidFill>
              </a:rPr>
              <a:t> are </a:t>
            </a:r>
            <a:r>
              <a:rPr lang="nl-BE" b="0" dirty="0" err="1">
                <a:solidFill>
                  <a:schemeClr val="tx1"/>
                </a:solidFill>
              </a:rPr>
              <a:t>reported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504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needs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started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0" name="Afgeronde rechthoek 11"/>
          <p:cNvSpPr/>
          <p:nvPr/>
        </p:nvSpPr>
        <p:spPr>
          <a:xfrm>
            <a:off x="605939" y="504901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2675962" y="2528991"/>
            <a:ext cx="1440016" cy="720008"/>
          </a:xfrm>
          <a:prstGeom prst="borderCallout1">
            <a:avLst>
              <a:gd name="adj1" fmla="val 18750"/>
              <a:gd name="adj2" fmla="val -8333"/>
              <a:gd name="adj3" fmla="val 351983"/>
              <a:gd name="adj4" fmla="val -111249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Start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AI_PATROL_ZONE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Processs</a:t>
            </a:r>
            <a:endParaRPr lang="nl-BE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486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395971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3575972" y="5589024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3035966" y="531902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11" name="Rechte verbindingslijn met pijl 10"/>
          <p:cNvCxnSpPr>
            <a:cxnSpLocks/>
            <a:stCxn id="9" idx="0"/>
          </p:cNvCxnSpPr>
          <p:nvPr/>
        </p:nvCxnSpPr>
        <p:spPr>
          <a:xfrm flipV="1">
            <a:off x="4100905" y="5499023"/>
            <a:ext cx="1635091" cy="27105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45769"/>
              <a:gd name="adj4" fmla="val -5532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60808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195991" y="5687418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</p:cNvCxnSpPr>
          <p:nvPr/>
        </p:nvCxnSpPr>
        <p:spPr>
          <a:xfrm flipH="1" flipV="1">
            <a:off x="5465994" y="3429000"/>
            <a:ext cx="180001" cy="1890021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4245842">
            <a:off x="5375992" y="5049018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5825997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22984"/>
              <a:gd name="adj4" fmla="val -25514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Upon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arrival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 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90058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cxnSp>
        <p:nvCxnSpPr>
          <p:cNvPr id="25" name="Rechte verbindingslijn met pijl 24"/>
          <p:cNvCxnSpPr/>
          <p:nvPr/>
        </p:nvCxnSpPr>
        <p:spPr>
          <a:xfrm>
            <a:off x="5645995" y="3519001"/>
            <a:ext cx="360004" cy="243002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195991" y="390891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0239915">
            <a:off x="5375992" y="3270510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7" name="Afgeronde rechthoek 11"/>
          <p:cNvSpPr/>
          <p:nvPr/>
        </p:nvSpPr>
        <p:spPr>
          <a:xfrm>
            <a:off x="4745985" y="297899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74425"/>
              <a:gd name="adj4" fmla="val -14387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1490889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any</a:t>
            </a:r>
            <a:r>
              <a:rPr lang="nl-BE" dirty="0"/>
              <a:t> </a:t>
            </a:r>
            <a:r>
              <a:rPr lang="nl-BE" dirty="0" err="1"/>
              <a:t>airborne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10056045" y="6407426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7139980">
            <a:off x="10236046" y="5769026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" name="Rechte verbindingslijn met pijl 30"/>
          <p:cNvCxnSpPr/>
          <p:nvPr/>
        </p:nvCxnSpPr>
        <p:spPr>
          <a:xfrm>
            <a:off x="5645995" y="3519001"/>
            <a:ext cx="360004" cy="243002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5285992" y="4647626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0239915">
            <a:off x="5465993" y="4009226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Tekstvak 32"/>
          <p:cNvSpPr txBox="1"/>
          <p:nvPr/>
        </p:nvSpPr>
        <p:spPr>
          <a:xfrm flipH="1">
            <a:off x="7806019" y="3789005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248417"/>
              <a:gd name="adj4" fmla="val -79791"/>
            </a:avLst>
          </a:prstGeom>
          <a:solidFill>
            <a:schemeClr val="accent2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An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taking</a:t>
            </a:r>
            <a:r>
              <a:rPr lang="nl-BE" b="0" dirty="0">
                <a:solidFill>
                  <a:schemeClr val="tx1"/>
                </a:solidFill>
              </a:rPr>
              <a:t> off…</a:t>
            </a:r>
          </a:p>
        </p:txBody>
      </p:sp>
    </p:spTree>
    <p:extLst>
      <p:ext uri="{BB962C8B-B14F-4D97-AF65-F5344CB8AC3E}">
        <p14:creationId xmlns:p14="http://schemas.microsoft.com/office/powerpoint/2010/main" val="2739067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enemies</a:t>
            </a:r>
            <a:r>
              <a:rPr lang="nl-BE" dirty="0"/>
              <a:t> are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reported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event.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5988691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8076022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4924759">
            <a:off x="8256023" y="5589024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Afgeronde rechthoek 11"/>
          <p:cNvSpPr/>
          <p:nvPr/>
        </p:nvSpPr>
        <p:spPr>
          <a:xfrm>
            <a:off x="5825997" y="4869016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32" name="Tekstvak 31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293598"/>
              <a:gd name="adj4" fmla="val -220176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detecting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approaching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9786041" y="3609002"/>
            <a:ext cx="1530017" cy="810008"/>
          </a:xfrm>
          <a:prstGeom prst="borderCallout1">
            <a:avLst>
              <a:gd name="adj1" fmla="val 18750"/>
              <a:gd name="adj2" fmla="val -8333"/>
              <a:gd name="adj3" fmla="val 248417"/>
              <a:gd name="adj4" fmla="val -79791"/>
            </a:avLst>
          </a:prstGeom>
          <a:solidFill>
            <a:schemeClr val="accent2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approaching</a:t>
            </a:r>
            <a:r>
              <a:rPr lang="nl-BE" b="0" dirty="0">
                <a:solidFill>
                  <a:schemeClr val="tx1"/>
                </a:solidFill>
              </a:rPr>
              <a:t>…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is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…</a:t>
            </a:r>
          </a:p>
        </p:txBody>
      </p:sp>
      <p:cxnSp>
        <p:nvCxnSpPr>
          <p:cNvPr id="11" name="Rechte verbindingslijn 10"/>
          <p:cNvCxnSpPr>
            <a:cxnSpLocks/>
            <a:stCxn id="8" idx="0"/>
            <a:endCxn id="27" idx="0"/>
          </p:cNvCxnSpPr>
          <p:nvPr/>
        </p:nvCxnSpPr>
        <p:spPr>
          <a:xfrm>
            <a:off x="6092052" y="5455034"/>
            <a:ext cx="2186830" cy="295267"/>
          </a:xfrm>
          <a:prstGeom prst="line">
            <a:avLst/>
          </a:prstGeom>
          <a:ln w="28575"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1"/>
          <p:cNvSpPr/>
          <p:nvPr/>
        </p:nvSpPr>
        <p:spPr>
          <a:xfrm>
            <a:off x="7986021" y="531902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sp>
        <p:nvSpPr>
          <p:cNvPr id="35" name="Tekstvak 34"/>
          <p:cNvSpPr txBox="1"/>
          <p:nvPr/>
        </p:nvSpPr>
        <p:spPr>
          <a:xfrm flipH="1">
            <a:off x="6005999" y="3789004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193138"/>
              <a:gd name="adj4" fmla="val -7395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Tailor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event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identify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enemies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37936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11598</TotalTime>
  <Words>328</Words>
  <Application>Microsoft Office PowerPoint</Application>
  <PresentationFormat>Breedbeeld</PresentationFormat>
  <Paragraphs>127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7" baseType="lpstr">
      <vt:lpstr>Corbel</vt:lpstr>
      <vt:lpstr>Wingdings</vt:lpstr>
      <vt:lpstr>Gestreept</vt:lpstr>
      <vt:lpstr>moose for dcs world Combat air patrol (CAP)</vt:lpstr>
      <vt:lpstr>AI_CAP_ZONE finite state machine</vt:lpstr>
      <vt:lpstr>a process that lets an ai patrol a patrol zone, while detecting targets.</vt:lpstr>
      <vt:lpstr>the patrol process needs to be started.</vt:lpstr>
      <vt:lpstr>routes the AI to random points in the patrol zone.</vt:lpstr>
      <vt:lpstr>patrol a zone and engage any airborne enemy detected.</vt:lpstr>
      <vt:lpstr>patrol a zone and engage any airborne enemy detected.</vt:lpstr>
      <vt:lpstr>patrol a zone and engage any airborne enemy detected.</vt:lpstr>
      <vt:lpstr>enemies are detected and reported through the Detected event.</vt:lpstr>
      <vt:lpstr>engage any airborne enemy detected, beyond the patrol zone.</vt:lpstr>
      <vt:lpstr>Option 1: engage any airborne enemy detected within a range.</vt:lpstr>
      <vt:lpstr>Option 2: engage any airborne enemy detected within a zone.</vt:lpstr>
      <vt:lpstr>RTB after empty fuel or damage or commanded to rtb.</vt:lpstr>
      <vt:lpstr>moose for dcs world patrolling PAT-001 – PATROLLING in ZONES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464</cp:revision>
  <dcterms:created xsi:type="dcterms:W3CDTF">2016-04-14T07:37:30Z</dcterms:created>
  <dcterms:modified xsi:type="dcterms:W3CDTF">2017-01-16T11:20:00Z</dcterms:modified>
</cp:coreProperties>
</file>

<file path=docProps/thumbnail.jpeg>
</file>